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Students</c:v>
                </c:pt>
              </c:strCache>
            </c:strRef>
          </c:tx>
          <c:spPr>
            <a:solidFill>
              <a:srgbClr val="E9E4E3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3E3A3F"/>
                    </a:solidFill>
                    <a:latin typeface="IBM Plex Mono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9412C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E9E4E3"/>
              </a:solidFill>
              <a:effectLst/>
            </c:spPr>
          </c:dPt>
          <c:cat>
            <c:multiLvlStrRef>
              <c:f>Sheet1!$A$2:$A$8</c:f>
              <c:multiLvlStrCache>
                <c:ptCount val="7"/>
                <c:lvl>
                  <c:pt idx="0">
                    <c:v>Very low</c:v>
                  </c:pt>
                  <c:pt idx="1">
                    <c:v>Low</c:v>
                  </c:pt>
                  <c:pt idx="2">
                    <c:v>Low average</c:v>
                  </c:pt>
                  <c:pt idx="3">
                    <c:v>Average</c:v>
                  </c:pt>
                  <c:pt idx="4">
                    <c:v>High average</c:v>
                  </c:pt>
                  <c:pt idx="5">
                    <c:v>High</c:v>
                  </c:pt>
                  <c:pt idx="6">
                    <c:v>Very high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7</c:v>
                </c:pt>
                <c:pt idx="2">
                  <c:v>16</c:v>
                </c:pt>
                <c:pt idx="3">
                  <c:v>50</c:v>
                </c:pt>
                <c:pt idx="4">
                  <c:v>16</c:v>
                </c:pt>
                <c:pt idx="5">
                  <c:v>7</c:v>
                </c:pt>
                <c:pt idx="6">
                  <c:v>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3E3A3F"/>
                  </a:solidFill>
                  <a:latin typeface="IBM Plex Mono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2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E3A3F"/>
                </a:solidFill>
                <a:latin typeface="IBM Plex Mon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7F5F4"/>
        </a:solidFill>
        <a:ln>
          <a:noFill/>
        </a:ln>
        <a:effectLst/>
      </c:spPr>
    </c:plotArea>
    <c:plotVisOnly val="1"/>
    <c:dispBlanksAs val="span"/>
  </c:chart>
  <c:spPr>
    <a:solidFill>
      <a:srgbClr val="F7F5F4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Fill the school and date tags. Say the family’s name out loud and thank them for coming before you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short. Testing was a response to a real concern, not a label waiting to happen.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Delete any card for an area you did not assess. The last card is deliberate — say it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most important slide in the deck. Point at the tall bar: this is where most kids are, and that is normal.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Families hear "50" and think F. Say this plainly and check their faces before moving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Fill these three before the meeting. Plain words. No test names.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skill and what it looks like in class. "Holding instructions in mind" beats "low working memory."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families remember. Be concrete.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"nothing is decided without you." It is true and it lowers the temperature in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your state’s exact wording on independent evaluations before you present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Leave this up. Silence is fine — wait longer than feels comfortable.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Delete this slide before you present if you would rather not show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Slide-4-image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1051560" y="18745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1298448" y="1874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GUIDE FOR FAMILIES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2331720"/>
            <a:ext cx="93268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5200" b="1" spc="-10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Understanding</a:t>
            </a:r>
            <a:endParaRPr lang="en-US" sz="52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5200" b="1" spc="-10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&lt;&lt;FN&gt;&gt;'s Evaluation</a:t>
            </a:r>
            <a:endParaRPr lang="en-US" sz="5200" dirty="0"/>
          </a:p>
        </p:txBody>
      </p:sp>
      <p:sp>
        <p:nvSpPr>
          <p:cNvPr id="6" name="Text 4"/>
          <p:cNvSpPr txBox="1"/>
          <p:nvPr/>
        </p:nvSpPr>
        <p:spPr>
          <a:xfrm>
            <a:off x="1051560" y="4572000"/>
            <a:ext cx="8595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B8B2B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we tested, what the numbers mean, and what happens next.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051560" y="5897880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&lt;&lt;SCHOOL&gt;&gt;   ·   &lt;&lt;MEETING DATE&gt;&gt;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WE DID THIS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asked. We looked. Carefully.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488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2112264"/>
            <a:ext cx="9966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spc="-3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Someone was worried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551176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 parent, a teacher, or the student raised a concern about learning, attention, behavior, or communication.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5204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3483864"/>
            <a:ext cx="9966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spc="-3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gathered information</a:t>
            </a:r>
            <a:endParaRPr lang="en-US" sz="21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922776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Not one test — many sources: records, teacher input, your input, observation, and direct testing.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48920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4855464"/>
            <a:ext cx="99669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spc="-3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are answering one question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294376"/>
            <a:ext cx="9509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Does &lt;&lt;FN&gt;&gt; have a disability that affects learning, and if so, what help does the law require the school to give?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WE LOOKED AT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Five areas — and you.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777240" y="205740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33272" y="23134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Thinking and reasoning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33272" y="286207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How &lt;&lt;FN&gt;&gt; solves problems, remembers, and works through new information.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80560" y="205740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736592" y="23134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Academic skills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736592" y="286207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Reading, writing and math — measured directly, one skill at a time.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183880" y="205740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39912" y="231343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Learning processes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8439912" y="286207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Memory, attention, language processing and speed — the machinery underneath the schoolwork.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77240" y="429768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33272" y="455371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Social and emotional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033272" y="510235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How &lt;&lt;FN&gt;&gt; feels and copes, from your report, the teachers’ report, and &lt;&lt;FN&gt;&gt;’s own.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480560" y="4297680"/>
            <a:ext cx="34290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36592" y="4553712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Everyday skills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736592" y="5102352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&lt;&lt;FN&gt;&gt; does independently at home and at school — not what a test can measure.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183880" y="4297680"/>
            <a:ext cx="3429000" cy="73152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22" name="Shape 20"/>
          <p:cNvSpPr/>
          <p:nvPr/>
        </p:nvSpPr>
        <p:spPr>
          <a:xfrm>
            <a:off x="8183880" y="4370832"/>
            <a:ext cx="3429000" cy="1938528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439912" y="4626864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your knowledge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8439912" y="5175504"/>
            <a:ext cx="2926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 know your child better than any test does. What you told us is part of this report.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TO READ THE SCORES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Most scores land in the middle. That is the point.</a:t>
            </a:r>
            <a:endParaRPr lang="en-US" sz="38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777240" y="2103120"/>
          <a:ext cx="6675120" cy="3657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Shape 4"/>
          <p:cNvSpPr/>
          <p:nvPr/>
        </p:nvSpPr>
        <p:spPr>
          <a:xfrm>
            <a:off x="7863840" y="2103120"/>
            <a:ext cx="3566160" cy="73152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8" name="Shape 5"/>
          <p:cNvSpPr/>
          <p:nvPr/>
        </p:nvSpPr>
        <p:spPr>
          <a:xfrm>
            <a:off x="7863840" y="2176272"/>
            <a:ext cx="35661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119872" y="2395728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b="1" spc="-3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Half of all children score in the average range.</a:t>
            </a:r>
            <a:endParaRPr lang="en-US" sz="1750" dirty="0"/>
          </a:p>
        </p:txBody>
      </p:sp>
      <p:sp>
        <p:nvSpPr>
          <p:cNvPr id="10" name="Text 7"/>
          <p:cNvSpPr txBox="1"/>
          <p:nvPr/>
        </p:nvSpPr>
        <p:spPr>
          <a:xfrm>
            <a:off x="8119872" y="3493008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A score in that middle band is not a problem to fix. It means &lt;&lt;FN&gt;&gt; is doing what most children the same age do.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We only get concerned when a score sits well outside that band — and even then, one score on its own never decides anything.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35323A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WORD THAT CONFUSES EVERYONE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"Percentile" is not a grade.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777240" y="2331720"/>
            <a:ext cx="73152" cy="2103120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51560" y="228600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50</a:t>
            </a:r>
            <a:endParaRPr lang="en-US" sz="104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374904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-3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 percentile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416052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8B2B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does NOT mean 50% correct.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120640" y="2377440"/>
            <a:ext cx="6309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900"/>
              </a:lnSpc>
              <a:buNone/>
            </a:pPr>
            <a:r>
              <a:rPr lang="en-US" sz="1900" dirty="0">
                <a:solidFill>
                  <a:srgbClr val="EDE9E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It means: out of 100 children the same age, about 50 scored at or below this. It is a comparison to other children — never a percentage of questions answered right, and never a report-card grade.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5120640" y="434340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-3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 the 50th percentile is exactly average. Not a failure.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WE FOUND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&lt;&lt;FN&gt;&gt; is strong.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745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F687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Every child in this room is good at something, and the family should hear it first.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4688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1033272" y="2468880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&lt;&lt;STRENGTH 1&gt;&gt;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" y="3639312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10" name="Text 8"/>
          <p:cNvSpPr txBox="1"/>
          <p:nvPr/>
        </p:nvSpPr>
        <p:spPr>
          <a:xfrm>
            <a:off x="1033272" y="3639312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&lt;&lt;STRENGTH 2&gt;&gt;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77240" y="4809744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12" name="Text 10"/>
          <p:cNvSpPr txBox="1"/>
          <p:nvPr/>
        </p:nvSpPr>
        <p:spPr>
          <a:xfrm>
            <a:off x="1033272" y="4809744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&lt;&lt;STRENGTH 3&gt;&gt;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WE FOUND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&lt;&lt;FN&gt;&gt; needs support.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745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F687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These are the harder areas, described as skills — not as labels.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468880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1033272" y="2468880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&lt;&lt;NEED 1&gt;&gt;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" y="3639312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10" name="Text 8"/>
          <p:cNvSpPr txBox="1"/>
          <p:nvPr/>
        </p:nvSpPr>
        <p:spPr>
          <a:xfrm>
            <a:off x="1033272" y="3639312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&lt;&lt;NEED 2&gt;&gt;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77240" y="4809744"/>
            <a:ext cx="1060704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12" name="Text 10"/>
          <p:cNvSpPr txBox="1"/>
          <p:nvPr/>
        </p:nvSpPr>
        <p:spPr>
          <a:xfrm>
            <a:off x="1033272" y="4809744"/>
            <a:ext cx="10094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&lt;&lt;NEED 3&gt;&gt;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IT MEANS DAY TO DAY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this changes at school.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40487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214884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the classroom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297680" y="2148840"/>
            <a:ext cx="7132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9" name="Text 7"/>
          <p:cNvSpPr txBox="1"/>
          <p:nvPr/>
        </p:nvSpPr>
        <p:spPr>
          <a:xfrm>
            <a:off x="4553712" y="2148840"/>
            <a:ext cx="6620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&lt;&lt;ACCOMMODATIONS CLASSROOM&gt;&gt;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50215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371600" y="324612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 assignments and tests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97680" y="3246120"/>
            <a:ext cx="7132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13" name="Text 11"/>
          <p:cNvSpPr txBox="1"/>
          <p:nvPr/>
        </p:nvSpPr>
        <p:spPr>
          <a:xfrm>
            <a:off x="4553712" y="3246120"/>
            <a:ext cx="6620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&lt;&lt;ACCOMMODATIONS WORK&gt;&gt;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59943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434340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Extra support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297680" y="4343400"/>
            <a:ext cx="7132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17" name="Text 15"/>
          <p:cNvSpPr txBox="1"/>
          <p:nvPr/>
        </p:nvSpPr>
        <p:spPr>
          <a:xfrm>
            <a:off x="4553712" y="4343400"/>
            <a:ext cx="6620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&lt;&lt;SERVICES&gt;&gt;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569671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371600" y="5440680"/>
            <a:ext cx="2834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 home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297680" y="5440680"/>
            <a:ext cx="713232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dash"/>
          </a:ln>
        </p:spPr>
      </p:sp>
      <p:sp>
        <p:nvSpPr>
          <p:cNvPr id="21" name="Text 19"/>
          <p:cNvSpPr txBox="1"/>
          <p:nvPr/>
        </p:nvSpPr>
        <p:spPr>
          <a:xfrm>
            <a:off x="4553712" y="5440680"/>
            <a:ext cx="6620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&lt;&lt;HOME SUPPORT&gt;&gt;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HAPPENS NEXT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Four things, in this order.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777240" y="2194560"/>
            <a:ext cx="2560320" cy="73152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2267712"/>
            <a:ext cx="2560320" cy="3127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33272" y="2542032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33272" y="2953512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Today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033272" y="3730752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We talk it through, and you ask anything you want. Nothing is decided without you.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566160" y="2194560"/>
            <a:ext cx="256032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822192" y="24688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822192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team decides together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822192" y="365760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group — including you — decides whether &lt;&lt;FN&gt;&gt; qualifies for services.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355080" y="2194560"/>
            <a:ext cx="256032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611112" y="24688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611112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If yes, we write the plan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611112" y="365760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Goals, supports and services get written down, with dates and names attached.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9144000" y="2194560"/>
            <a:ext cx="2560320" cy="3200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2D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400032" y="24688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400032" y="28803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-2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check back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9400032" y="365760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plan is reviewed at least once a year, and the testing is revisited every three years.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814255" y="384048"/>
            <a:ext cx="17373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800" b="1" dirty="0">
                <a:solidFill>
                  <a:srgbClr val="ECE7E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7800" dirty="0"/>
          </a:p>
        </p:txBody>
      </p:sp>
      <p:sp>
        <p:nvSpPr>
          <p:cNvPr id="3" name="Text 1"/>
          <p:cNvSpPr txBox="1"/>
          <p:nvPr/>
        </p:nvSpPr>
        <p:spPr>
          <a:xfrm>
            <a:off x="777240" y="475488"/>
            <a:ext cx="274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475488"/>
            <a:ext cx="103628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70" kern="0" dirty="0">
                <a:solidFill>
                  <a:srgbClr val="D941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RIGHTS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08273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8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are not a spectator here.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777240" y="233172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234440" y="214884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 are a full member of the team. Your agreement matters, and your disagreement is recorded.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77240" y="315468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4440" y="297180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 can ask for any word, number or test in this report to be explained again, in plain language.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77240" y="397764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234440" y="379476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 can have your own copy of the full report, and you can take it to anyone you trust.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77240" y="480060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234440" y="461772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 can disagree — in writing — and ask for an outside evaluation at the district’s expense.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777240" y="5623560"/>
            <a:ext cx="164592" cy="164592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234440" y="5440680"/>
            <a:ext cx="10241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 can ask for a meeting any time, not only when the school calls one.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D9412C"/>
          </a:solidFill>
          <a:ln/>
        </p:spPr>
      </p:sp>
      <p:sp>
        <p:nvSpPr>
          <p:cNvPr id="3" name="Shape 1"/>
          <p:cNvSpPr/>
          <p:nvPr/>
        </p:nvSpPr>
        <p:spPr>
          <a:xfrm flipV="1">
            <a:off x="77724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flipV="1">
            <a:off x="103327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V="1">
            <a:off x="128930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V="1">
            <a:off x="154533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180136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205740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231343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256946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282549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308152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333756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359359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384962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410565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436168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461772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 flipV="1">
            <a:off x="487375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V="1">
            <a:off x="512978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flipV="1">
            <a:off x="538581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flipV="1">
            <a:off x="564184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 flipV="1">
            <a:off x="589788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 flipV="1">
            <a:off x="615391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V="1">
            <a:off x="640994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 flipV="1">
            <a:off x="666597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flipV="1">
            <a:off x="692200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flipV="1">
            <a:off x="717804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 flipV="1">
            <a:off x="743407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flipV="1">
            <a:off x="769010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flipV="1">
            <a:off x="794613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 flipV="1">
            <a:off x="820216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flipV="1">
            <a:off x="845820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V="1">
            <a:off x="871423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flipV="1">
            <a:off x="897026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 flipV="1">
            <a:off x="922629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 flipV="1">
            <a:off x="948232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 flipV="1">
            <a:off x="973836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 flipV="1">
            <a:off x="999439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 flipV="1">
            <a:off x="1025042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 flipV="1">
            <a:off x="1050645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 flipV="1">
            <a:off x="10762488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 flipV="1">
            <a:off x="11018520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 flipV="1">
            <a:off x="11274552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 flipV="1">
            <a:off x="11530584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 flipV="1">
            <a:off x="11786616" y="1965960"/>
            <a:ext cx="146304" cy="146304"/>
          </a:xfrm>
          <a:prstGeom prst="line">
            <a:avLst/>
          </a:prstGeom>
          <a:noFill/>
          <a:ln w="25400">
            <a:solidFill>
              <a:srgbClr val="D9412C">
                <a:alpha val="35000"/>
              </a:srgbClr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1051560" y="256032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spc="-100" kern="0" dirty="0">
                <a:solidFill>
                  <a:srgbClr val="EDE9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would you like to ask?</a:t>
            </a:r>
            <a:endParaRPr lang="en-US" sz="4600" dirty="0"/>
          </a:p>
        </p:txBody>
      </p:sp>
      <p:sp>
        <p:nvSpPr>
          <p:cNvPr id="48" name="Text 46"/>
          <p:cNvSpPr txBox="1"/>
          <p:nvPr/>
        </p:nvSpPr>
        <p:spPr>
          <a:xfrm>
            <a:off x="1051560" y="388620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B8B2B6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There is no question about your own child that is too small to ask in this room.</a:t>
            </a:r>
            <a:endParaRPr lang="en-US" sz="1900" dirty="0"/>
          </a:p>
        </p:txBody>
      </p:sp>
      <p:sp>
        <p:nvSpPr>
          <p:cNvPr id="49" name="Text 47"/>
          <p:cNvSpPr txBox="1"/>
          <p:nvPr/>
        </p:nvSpPr>
        <p:spPr>
          <a:xfrm>
            <a:off x="1051560" y="589788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F687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&lt;&lt;PSYCH&gt;&gt;  ·  School Psychologist  ·  &lt;&lt;PSYCH EMAIL&gt;&gt;  ·  &lt;&lt;PSYCH PHONE&gt;&gt;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k-v-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057400"/>
            <a:ext cx="777240" cy="777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7240" y="30632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spc="-60" kern="0" dirty="0">
                <a:solidFill>
                  <a:srgbClr val="2B282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Free from Valentine Labs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77240" y="374904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This deck is yours — edit it, rename it, put your district’s logo on it, use it for every meeting. No credit needed.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777240" y="443484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E3A3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More free tools for school psychologists — a score calculator, a date calculator, an APA table and graph maker, plain-English test descriptions and a report template: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5212080"/>
            <a:ext cx="8778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9412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valentine-labs.com/resources/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Valentine 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&lt;&lt;FN&gt;&gt;'s Evaluation</dc:title>
  <dc:subject>PptxGenJS Presentation</dc:subject>
  <dc:creator>Valentine Labs</dc:creator>
  <cp:lastModifiedBy>Valentine Labs</cp:lastModifiedBy>
  <cp:revision>1</cp:revision>
  <dcterms:created xsi:type="dcterms:W3CDTF">2026-09-11T12:28:59Z</dcterms:created>
  <dcterms:modified xsi:type="dcterms:W3CDTF">2026-09-11T12:28:59Z</dcterms:modified>
</cp:coreProperties>
</file>