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Estudiantes</c:v>
                </c:pt>
              </c:strCache>
            </c:strRef>
          </c:tx>
          <c:spPr>
            <a:solidFill>
              <a:srgbClr val="E9E4E3"/>
            </a:solidFill>
            <a:effectLst/>
          </c:spPr>
          <c:invertIfNegative val="0"/>
          <c:dLbls>
            <c:numFmt formatCode="0&quot;%&quot;" sourceLinked="0"/>
            <c:txPr>
              <a:bodyPr/>
              <a:lstStyle/>
              <a:p>
                <a:pPr>
                  <a:defRPr b="0" i="0" strike="noStrike" sz="1100" u="none">
                    <a:solidFill>
                      <a:srgbClr val="3E3A3F"/>
                    </a:solidFill>
                    <a:latin typeface="IBM Plex Mono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E9E4E3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E9E4E3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E9E4E3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D9412C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E9E4E3"/>
              </a:solidFill>
              <a:effectLst/>
            </c:spPr>
          </c:dPt>
          <c:dPt>
            <c:idx val="5"/>
            <c:invertIfNegative val="0"/>
            <c:bubble3D val="0"/>
            <c:spPr>
              <a:solidFill>
                <a:srgbClr val="E9E4E3"/>
              </a:solidFill>
              <a:effectLst/>
            </c:spPr>
          </c:dPt>
          <c:dPt>
            <c:idx val="6"/>
            <c:invertIfNegative val="0"/>
            <c:bubble3D val="0"/>
            <c:spPr>
              <a:solidFill>
                <a:srgbClr val="E9E4E3"/>
              </a:solidFill>
              <a:effectLst/>
            </c:spPr>
          </c:dPt>
          <c:cat>
            <c:multiLvlStrRef>
              <c:f>Sheet1!$A$2:$A$8</c:f>
              <c:multiLvlStrCache>
                <c:ptCount val="7"/>
                <c:lvl>
                  <c:pt idx="0">
                    <c:v>Muy bajo</c:v>
                  </c:pt>
                  <c:pt idx="1">
                    <c:v>Bajo</c:v>
                  </c:pt>
                  <c:pt idx="2">
                    <c:v>Promedio bajo</c:v>
                  </c:pt>
                  <c:pt idx="3">
                    <c:v>Promedio</c:v>
                  </c:pt>
                  <c:pt idx="4">
                    <c:v>Promedio alto</c:v>
                  </c:pt>
                  <c:pt idx="5">
                    <c:v>Alto</c:v>
                  </c:pt>
                  <c:pt idx="6">
                    <c:v>Muy alto</c:v>
                  </c:pt>
                </c:lvl>
              </c:multiLvlStrCache>
            </c:multiLvl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7</c:v>
                </c:pt>
                <c:pt idx="2">
                  <c:v>16</c:v>
                </c:pt>
                <c:pt idx="3">
                  <c:v>50</c:v>
                </c:pt>
                <c:pt idx="4">
                  <c:v>16</c:v>
                </c:pt>
                <c:pt idx="5">
                  <c:v>7</c:v>
                </c:pt>
                <c:pt idx="6">
                  <c:v>2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b="0" i="0" strike="noStrike" sz="1100" u="none">
                  <a:solidFill>
                    <a:srgbClr val="3E3A3F"/>
                  </a:solidFill>
                  <a:latin typeface="IBM Plex Mono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42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50" b="0" i="0" u="none" strike="noStrike">
                <a:solidFill>
                  <a:srgbClr val="3E3A3F"/>
                </a:solidFill>
                <a:latin typeface="IBM Plex Mono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60"/>
        </c:scaling>
        <c:delete val="1"/>
        <c:axPos val="l"/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7F5F4"/>
        </a:solidFill>
        <a:ln>
          <a:noFill/>
        </a:ln>
        <a:effectLst/>
      </c:spPr>
    </c:plotArea>
    <c:plotVisOnly val="1"/>
    <c:dispBlanksAs val="span"/>
  </c:chart>
  <c:spPr>
    <a:solidFill>
      <a:srgbClr val="F7F5F4"/>
    </a:solidFill>
    <a:ln>
      <a:noFill/>
    </a:ln>
    <a:effectLst/>
  </c:sp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Fill the school and date tags. Say the family’s name out loud and thank them for coming before you start.</a:t>
            </a:r>
          </a:p>
          <a:p/>
          <a:p>
            <a:r>
              <a:t>SPANISH VERSION: have a qualified interpreter in the meeting, and ask a fluent Spanish-speaking colleague to read the slides once before first use.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Keep this short. Testing was a response to a real concern, not a label waiting to happen.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Delete any card for an area you did not assess. The last card is deliberate — say it out loud.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most important slide in the deck. Point at the tall bar: this is where most kids are, and that is normal.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Families hear "50" and think F. Say this plainly and check their faces before moving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Fill these three before the meeting. Plain words. No test names.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Name the skill and what it looks like in class. "Holding instructions in mind" beats "low working memory."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slide families remember. Be concrete.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Emphasise "nothing is decided without you." It is true and it lowers the temperature in the room.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Check your state’s exact wording on independent evaluations before you present this.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Leave this up. Silence is fine — wait longer than feels comfortable.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Delete this slide before you present if you would rather not show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image" Target="../media/Slide-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image" Target="../media/Slide-4-image-1.png"/><Relationship Id="rId2" Type="http://schemas.openxmlformats.org/officeDocument/2006/relationships/chart" Target="../charts/chart1.xml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image" Target="../media/Slide-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image" Target="../media/Slide-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image" Target="../media/Slide-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image" Target="../media/Slide-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image" Target="../media/Slide-1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image" Target="../media/Slide-1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image" Target="../media/Slide-12-image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D9412C"/>
          </a:solidFill>
          <a:ln/>
        </p:spPr>
        <p:txBody>
          <a:bodyPr/>
          <a:p/>
        </p:txBody>
      </p:sp>
      <p:sp>
        <p:nvSpPr>
          <p:cNvPr id="3" name="Text 1"/>
          <p:cNvSpPr txBox="1"/>
          <p:nvPr/>
        </p:nvSpPr>
        <p:spPr>
          <a:xfrm>
            <a:off x="1051560" y="187452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D9412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}</a:t>
            </a:r>
            <a:endParaRPr lang="en-US" sz="1400" dirty="0"/>
          </a:p>
        </p:txBody>
      </p:sp>
      <p:sp>
        <p:nvSpPr>
          <p:cNvPr id="4" name="Text 2"/>
          <p:cNvSpPr txBox="1"/>
          <p:nvPr/>
        </p:nvSpPr>
        <p:spPr>
          <a:xfrm>
            <a:off x="1298448" y="1874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D941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GUÍA PARA LAS FAMILIAS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051560" y="2331720"/>
            <a:ext cx="932688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5400"/>
              </a:lnSpc>
              <a:buNone/>
            </a:pPr>
            <a:r>
              <a:rPr lang="en-US" sz="5200" b="1" spc="-100" kern="0" dirty="0">
                <a:solidFill>
                  <a:srgbClr val="EDE9E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Cómo entender</a:t>
            </a:r>
            <a:endParaRPr lang="en-US" sz="5200" dirty="0"/>
          </a:p>
          <a:p>
            <a:pPr indent="0" marL="0">
              <a:lnSpc>
                <a:spcPts val="5400"/>
              </a:lnSpc>
              <a:buNone/>
            </a:pPr>
            <a:r>
              <a:rPr lang="en-US" sz="5200" b="1" spc="-100" kern="0" dirty="0">
                <a:solidFill>
                  <a:srgbClr val="EDE9E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evaluación de &lt;&lt;FN&gt;&gt;</a:t>
            </a:r>
            <a:endParaRPr lang="en-US" sz="5200" dirty="0"/>
          </a:p>
        </p:txBody>
      </p:sp>
      <p:sp>
        <p:nvSpPr>
          <p:cNvPr id="6" name="Text 4"/>
          <p:cNvSpPr txBox="1"/>
          <p:nvPr/>
        </p:nvSpPr>
        <p:spPr>
          <a:xfrm>
            <a:off x="1051560" y="4572000"/>
            <a:ext cx="8595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B8B2B6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Qué evaluamos, qué significan los números y qué sigue.</a:t>
            </a:r>
            <a:endParaRPr lang="en-US" sz="1900" dirty="0"/>
          </a:p>
        </p:txBody>
      </p:sp>
      <p:sp>
        <p:nvSpPr>
          <p:cNvPr id="7" name="Text 5"/>
          <p:cNvSpPr txBox="1"/>
          <p:nvPr/>
        </p:nvSpPr>
        <p:spPr>
          <a:xfrm>
            <a:off x="1051560" y="5897880"/>
            <a:ext cx="8595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F687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&lt;&lt;SCHOOL&gt;&gt;   ·   &lt;&lt;MEETING DATE&gt;&gt;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814255" y="384048"/>
            <a:ext cx="17373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7800" b="1" dirty="0">
                <a:solidFill>
                  <a:srgbClr val="ECE7E5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01</a:t>
            </a:r>
            <a:endParaRPr lang="en-US" sz="78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475488"/>
            <a:ext cx="274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D9412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}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1024128" y="475488"/>
            <a:ext cx="1036289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70" kern="0" dirty="0">
                <a:solidFill>
                  <a:srgbClr val="D941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POR QUÉ LA HICIMOS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868680"/>
            <a:ext cx="9082735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4000"/>
              </a:lnSpc>
              <a:buNone/>
            </a:pPr>
            <a:r>
              <a:rPr lang="en-US" sz="3800" b="1" spc="-60" kern="0" dirty="0">
                <a:solidFill>
                  <a:srgbClr val="2B28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Usted preguntó. Revisamos. Con cuidado.</a:t>
            </a:r>
            <a:endParaRPr lang="en-US" sz="380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214884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D9412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01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1463040" y="2112264"/>
            <a:ext cx="99669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spc="-30" kern="0" dirty="0">
                <a:solidFill>
                  <a:srgbClr val="2B28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Alguien estaba preocupado</a:t>
            </a:r>
            <a:endParaRPr lang="en-US" sz="2100" dirty="0"/>
          </a:p>
        </p:txBody>
      </p:sp>
      <p:sp>
        <p:nvSpPr>
          <p:cNvPr id="8" name="Text 6"/>
          <p:cNvSpPr txBox="1"/>
          <p:nvPr/>
        </p:nvSpPr>
        <p:spPr>
          <a:xfrm>
            <a:off x="1463040" y="2551176"/>
            <a:ext cx="95097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E3A3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Un padre o madre, un maestro o el propio estudiante tuvo una preocupación sobre el aprendizaje, la atención, la conducta o la comunicación.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777240" y="352044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D9412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02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1463040" y="3483864"/>
            <a:ext cx="99669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spc="-30" kern="0" dirty="0">
                <a:solidFill>
                  <a:srgbClr val="2B28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Reunimos información</a:t>
            </a:r>
            <a:endParaRPr lang="en-US" sz="2100" dirty="0"/>
          </a:p>
        </p:txBody>
      </p:sp>
      <p:sp>
        <p:nvSpPr>
          <p:cNvPr id="11" name="Text 9"/>
          <p:cNvSpPr txBox="1"/>
          <p:nvPr/>
        </p:nvSpPr>
        <p:spPr>
          <a:xfrm>
            <a:off x="1463040" y="3922776"/>
            <a:ext cx="95097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E3A3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No fue una sola prueba, sino muchas fuentes: expedientes, opiniones de los maestros, su opinión, observaciones y pruebas directas.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777240" y="489204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D9412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03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1463040" y="4855464"/>
            <a:ext cx="99669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spc="-30" kern="0" dirty="0">
                <a:solidFill>
                  <a:srgbClr val="2B28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Queremos responder una pregunta</a:t>
            </a:r>
            <a:endParaRPr lang="en-US" sz="2100" dirty="0"/>
          </a:p>
        </p:txBody>
      </p:sp>
      <p:sp>
        <p:nvSpPr>
          <p:cNvPr id="14" name="Text 12"/>
          <p:cNvSpPr txBox="1"/>
          <p:nvPr/>
        </p:nvSpPr>
        <p:spPr>
          <a:xfrm>
            <a:off x="1463040" y="5294376"/>
            <a:ext cx="95097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E3A3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¿Tiene &lt;&lt;FN&gt;&gt; una discapacidad que afecta su aprendizaje? Y si es así, ¿qué ayuda debe darle la escuela según la ley?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814255" y="384048"/>
            <a:ext cx="17373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7800" b="1" dirty="0">
                <a:solidFill>
                  <a:srgbClr val="ECE7E5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02</a:t>
            </a:r>
            <a:endParaRPr lang="en-US" sz="78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475488"/>
            <a:ext cx="274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D9412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}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1024128" y="475488"/>
            <a:ext cx="1036289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70" kern="0" dirty="0">
                <a:solidFill>
                  <a:srgbClr val="D941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QUÉ REVISAMOS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868680"/>
            <a:ext cx="9082735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4000"/>
              </a:lnSpc>
              <a:buNone/>
            </a:pPr>
            <a:r>
              <a:rPr lang="en-US" sz="3800" b="1" spc="-60" kern="0" dirty="0">
                <a:solidFill>
                  <a:srgbClr val="2B28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Cinco áreas, y a usted.</a:t>
            </a:r>
            <a:endParaRPr lang="en-US" sz="3800" dirty="0"/>
          </a:p>
        </p:txBody>
      </p:sp>
      <p:sp>
        <p:nvSpPr>
          <p:cNvPr id="6" name="Shape 4"/>
          <p:cNvSpPr/>
          <p:nvPr/>
        </p:nvSpPr>
        <p:spPr>
          <a:xfrm>
            <a:off x="777240" y="2057400"/>
            <a:ext cx="3429000" cy="201168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2D1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033272" y="2313432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-20" kern="0" dirty="0">
                <a:solidFill>
                  <a:srgbClr val="2B28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Pensamiento y razonamiento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1033272" y="2862072"/>
            <a:ext cx="29260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3E3A3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Cómo &lt;&lt;FN&gt;&gt; resuelve problemas, recuerda y trabaja con información nueva.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4480560" y="2057400"/>
            <a:ext cx="3429000" cy="201168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2D1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4736592" y="2313432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-20" kern="0" dirty="0">
                <a:solidFill>
                  <a:srgbClr val="2B28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Habilidades académicas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4736592" y="2862072"/>
            <a:ext cx="29260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3E3A3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Lectura, escritura y matemáticas, medidas directamente, una habilidad a la vez.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8183880" y="2057400"/>
            <a:ext cx="3429000" cy="201168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2D1"/>
            </a:solidFill>
            <a:prstDash val="solid"/>
          </a:ln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8439912" y="2313432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-20" kern="0" dirty="0">
                <a:solidFill>
                  <a:srgbClr val="2B28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Procesos de aprendizaje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8439912" y="2862072"/>
            <a:ext cx="29260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3E3A3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Memoria, atención, procesamiento del lenguaje y rapidez: lo que está detrás del trabajo escolar.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777240" y="4297680"/>
            <a:ext cx="3429000" cy="201168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2D1"/>
            </a:solidFill>
            <a:prstDash val="solid"/>
          </a:ln>
        </p:spPr>
        <p:txBody>
          <a:bodyPr/>
          <a:p/>
        </p:txBody>
      </p:sp>
      <p:sp>
        <p:nvSpPr>
          <p:cNvPr id="16" name="Text 14"/>
          <p:cNvSpPr txBox="1"/>
          <p:nvPr/>
        </p:nvSpPr>
        <p:spPr>
          <a:xfrm>
            <a:off x="1033272" y="4553712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-20" kern="0" dirty="0">
                <a:solidFill>
                  <a:srgbClr val="2B28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Social y emocional</a:t>
            </a:r>
            <a:endParaRPr lang="en-US" sz="1600" dirty="0"/>
          </a:p>
        </p:txBody>
      </p:sp>
      <p:sp>
        <p:nvSpPr>
          <p:cNvPr id="17" name="Text 15"/>
          <p:cNvSpPr txBox="1"/>
          <p:nvPr/>
        </p:nvSpPr>
        <p:spPr>
          <a:xfrm>
            <a:off x="1033272" y="5102352"/>
            <a:ext cx="29260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3E3A3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Cómo se siente &lt;&lt;FN&gt;&gt; y cómo enfrenta las cosas, según usted, los maestros y el propio estudiante.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4480560" y="4297680"/>
            <a:ext cx="3429000" cy="201168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2D1"/>
            </a:solidFill>
            <a:prstDash val="solid"/>
          </a:ln>
        </p:spPr>
        <p:txBody>
          <a:bodyPr/>
          <a:p/>
        </p:txBody>
      </p:sp>
      <p:sp>
        <p:nvSpPr>
          <p:cNvPr id="19" name="Text 17"/>
          <p:cNvSpPr txBox="1"/>
          <p:nvPr/>
        </p:nvSpPr>
        <p:spPr>
          <a:xfrm>
            <a:off x="4736592" y="4553712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-20" kern="0" dirty="0">
                <a:solidFill>
                  <a:srgbClr val="2B28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Habilidades de la vida diaria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4736592" y="5102352"/>
            <a:ext cx="29260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3E3A3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Lo que &lt;&lt;FN&gt;&gt; hace por sí solo en casa y en la escuela, algo que una prueba no puede medir.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8183880" y="4297680"/>
            <a:ext cx="3429000" cy="73152"/>
          </a:xfrm>
          <a:prstGeom prst="rect">
            <a:avLst/>
          </a:prstGeom>
          <a:solidFill>
            <a:srgbClr val="D9412C"/>
          </a:solidFill>
          <a:ln/>
        </p:spPr>
        <p:txBody>
          <a:bodyPr/>
          <a:p/>
        </p:txBody>
      </p:sp>
      <p:sp>
        <p:nvSpPr>
          <p:cNvPr id="22" name="Shape 20"/>
          <p:cNvSpPr/>
          <p:nvPr/>
        </p:nvSpPr>
        <p:spPr>
          <a:xfrm>
            <a:off x="8183880" y="4370832"/>
            <a:ext cx="3429000" cy="1938528"/>
          </a:xfrm>
          <a:prstGeom prst="rect">
            <a:avLst/>
          </a:prstGeom>
          <a:solidFill>
            <a:srgbClr val="FFFFFF"/>
          </a:solidFill>
          <a:ln w="12700">
            <a:solidFill>
              <a:srgbClr val="D9D2D1"/>
            </a:solidFill>
            <a:prstDash val="solid"/>
          </a:ln>
        </p:spPr>
        <p:txBody>
          <a:bodyPr/>
          <a:p/>
        </p:txBody>
      </p:sp>
      <p:sp>
        <p:nvSpPr>
          <p:cNvPr id="23" name="Text 21"/>
          <p:cNvSpPr txBox="1"/>
          <p:nvPr/>
        </p:nvSpPr>
        <p:spPr>
          <a:xfrm>
            <a:off x="8439912" y="4626864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-20" kern="0" dirty="0">
                <a:solidFill>
                  <a:srgbClr val="D941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Y lo que usted sabe</a:t>
            </a:r>
            <a:endParaRPr lang="en-US" sz="1600" dirty="0"/>
          </a:p>
        </p:txBody>
      </p:sp>
      <p:sp>
        <p:nvSpPr>
          <p:cNvPr id="24" name="Text 22"/>
          <p:cNvSpPr txBox="1"/>
          <p:nvPr/>
        </p:nvSpPr>
        <p:spPr>
          <a:xfrm>
            <a:off x="8439912" y="5175504"/>
            <a:ext cx="29260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3E3A3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Usted conoce a su hijo o hija mejor que cualquier prueba. Lo que nos contó es parte de este informe.</a:t>
            </a:r>
            <a:endParaRPr lang="en-US" sz="12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814255" y="384048"/>
            <a:ext cx="17373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7800" b="1" dirty="0">
                <a:solidFill>
                  <a:srgbClr val="ECE7E5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03</a:t>
            </a:r>
            <a:endParaRPr lang="en-US" sz="78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475488"/>
            <a:ext cx="274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D9412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}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1024128" y="475488"/>
            <a:ext cx="1036289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70" kern="0" dirty="0">
                <a:solidFill>
                  <a:srgbClr val="D941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CÓMO LEER LOS PUNTAJES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868680"/>
            <a:ext cx="9082735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4000"/>
              </a:lnSpc>
              <a:buNone/>
            </a:pPr>
            <a:r>
              <a:rPr lang="en-US" sz="3800" b="1" spc="-60" kern="0" dirty="0">
                <a:solidFill>
                  <a:srgbClr val="2B28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mayoría de los puntajes caen en el medio. Eso es lo normal.</a:t>
            </a:r>
            <a:endParaRPr lang="en-US" sz="3800" dirty="0"/>
          </a:p>
        </p:txBody>
      </p:sp>
      <p:graphicFrame>
        <p:nvGraphicFramePr>
          <p:cNvPr id="6" name="Chart 0" descr=""/>
          <p:cNvGraphicFramePr/>
          <p:nvPr/>
        </p:nvGraphicFramePr>
        <p:xfrm>
          <a:off x="777240" y="2103120"/>
          <a:ext cx="6675120" cy="36576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7" name="Shape 4"/>
          <p:cNvSpPr/>
          <p:nvPr/>
        </p:nvSpPr>
        <p:spPr>
          <a:xfrm>
            <a:off x="7863840" y="2103120"/>
            <a:ext cx="3566160" cy="73152"/>
          </a:xfrm>
          <a:prstGeom prst="rect">
            <a:avLst/>
          </a:prstGeom>
          <a:solidFill>
            <a:srgbClr val="D9412C"/>
          </a:solidFill>
          <a:ln/>
        </p:spPr>
        <p:txBody>
          <a:bodyPr/>
          <a:p/>
        </p:txBody>
      </p:sp>
      <p:sp>
        <p:nvSpPr>
          <p:cNvPr id="8" name="Shape 5"/>
          <p:cNvSpPr/>
          <p:nvPr/>
        </p:nvSpPr>
        <p:spPr>
          <a:xfrm>
            <a:off x="7863840" y="2176272"/>
            <a:ext cx="3566160" cy="292608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2D1"/>
            </a:solidFill>
            <a:prstDash val="solid"/>
          </a:ln>
        </p:spPr>
        <p:txBody>
          <a:bodyPr/>
          <a:p/>
        </p:txBody>
      </p:sp>
      <p:sp>
        <p:nvSpPr>
          <p:cNvPr id="9" name="Text 6"/>
          <p:cNvSpPr txBox="1"/>
          <p:nvPr/>
        </p:nvSpPr>
        <p:spPr>
          <a:xfrm>
            <a:off x="8119872" y="2395728"/>
            <a:ext cx="3063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50" b="1" spc="-30" kern="0" dirty="0">
                <a:solidFill>
                  <a:srgbClr val="2B28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mitad de los niños tiene un puntaje promedio.</a:t>
            </a:r>
            <a:endParaRPr lang="en-US" sz="1750" dirty="0"/>
          </a:p>
        </p:txBody>
      </p:sp>
      <p:sp>
        <p:nvSpPr>
          <p:cNvPr id="10" name="Text 7"/>
          <p:cNvSpPr txBox="1"/>
          <p:nvPr/>
        </p:nvSpPr>
        <p:spPr>
          <a:xfrm>
            <a:off x="8119872" y="3493008"/>
            <a:ext cx="30632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3E3A3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Un puntaje en ese rango no es un problema. Quiere decir que &lt;&lt;FN&gt;&gt; hace lo mismo que la mayoría de los niños de su edad.</a:t>
            </a:r>
            <a:endParaRPr lang="en-US" sz="1200" dirty="0"/>
          </a:p>
          <a:p>
            <a:pPr indent="0" marL="0">
              <a:spcAft>
                <a:spcPts val="600"/>
              </a:spcAft>
              <a:buNone/>
            </a:pPr>
            <a:endParaRPr lang="en-US" sz="12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3E3A3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Solo nos preocupamos si un puntaje está muy lejos de ese rango, y aun así, un solo puntaje nunca decide nada.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814255" y="384048"/>
            <a:ext cx="17373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7800" b="1" dirty="0">
                <a:solidFill>
                  <a:srgbClr val="35323A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04</a:t>
            </a:r>
            <a:endParaRPr lang="en-US" sz="78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475488"/>
            <a:ext cx="274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D9412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}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1024128" y="475488"/>
            <a:ext cx="1036289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70" kern="0" dirty="0">
                <a:solidFill>
                  <a:srgbClr val="D941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UNA PALABRA QUE CONFUNDE A TODOS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868680"/>
            <a:ext cx="9082735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4000"/>
              </a:lnSpc>
              <a:buNone/>
            </a:pPr>
            <a:r>
              <a:rPr lang="en-US" sz="3800" b="1" spc="-60" kern="0" dirty="0">
                <a:solidFill>
                  <a:srgbClr val="EDE9E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"percentil" no es una calificación.</a:t>
            </a:r>
            <a:endParaRPr lang="en-US" sz="3800" dirty="0"/>
          </a:p>
        </p:txBody>
      </p:sp>
      <p:sp>
        <p:nvSpPr>
          <p:cNvPr id="6" name="Shape 4"/>
          <p:cNvSpPr/>
          <p:nvPr/>
        </p:nvSpPr>
        <p:spPr>
          <a:xfrm>
            <a:off x="777240" y="2331720"/>
            <a:ext cx="73152" cy="2103120"/>
          </a:xfrm>
          <a:prstGeom prst="rect">
            <a:avLst/>
          </a:prstGeom>
          <a:solidFill>
            <a:srgbClr val="D9412C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051560" y="2286000"/>
            <a:ext cx="27432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400" b="1" dirty="0">
                <a:solidFill>
                  <a:srgbClr val="D9412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50</a:t>
            </a:r>
            <a:endParaRPr lang="en-US" sz="10400" dirty="0"/>
          </a:p>
        </p:txBody>
      </p:sp>
      <p:sp>
        <p:nvSpPr>
          <p:cNvPr id="8" name="Text 6"/>
          <p:cNvSpPr txBox="1"/>
          <p:nvPr/>
        </p:nvSpPr>
        <p:spPr>
          <a:xfrm>
            <a:off x="1097280" y="3749040"/>
            <a:ext cx="3291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spc="-30" kern="0" dirty="0">
                <a:solidFill>
                  <a:srgbClr val="EDE9E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percentil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1097280" y="4160520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B8B2B6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NO quiere decir 50% de respuestas correctas.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5120640" y="2377440"/>
            <a:ext cx="63093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900"/>
              </a:lnSpc>
              <a:buNone/>
            </a:pPr>
            <a:r>
              <a:rPr lang="en-US" sz="1900" dirty="0">
                <a:solidFill>
                  <a:srgbClr val="EDE9EA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Quiere decir: de cada 100 niños de la misma edad, unos 50 sacaron este puntaje o uno más bajo. Es una comparación con otros niños, nunca un porcentaje de respuestas correctas ni una calificación de la boleta.</a:t>
            </a:r>
            <a:endParaRPr lang="en-US" sz="1900" dirty="0"/>
          </a:p>
        </p:txBody>
      </p:sp>
      <p:sp>
        <p:nvSpPr>
          <p:cNvPr id="11" name="Text 9"/>
          <p:cNvSpPr txBox="1"/>
          <p:nvPr/>
        </p:nvSpPr>
        <p:spPr>
          <a:xfrm>
            <a:off x="5120640" y="4343400"/>
            <a:ext cx="6309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spc="-30" kern="0" dirty="0">
                <a:solidFill>
                  <a:srgbClr val="D941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Así que el percentil 50 es justo el promedio. No es un fracaso.</a:t>
            </a:r>
            <a:endParaRPr lang="en-US" sz="1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814255" y="384048"/>
            <a:ext cx="17373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7800" b="1" dirty="0">
                <a:solidFill>
                  <a:srgbClr val="ECE7E5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05</a:t>
            </a:r>
            <a:endParaRPr lang="en-US" sz="78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475488"/>
            <a:ext cx="274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D9412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}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1024128" y="475488"/>
            <a:ext cx="1036289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70" kern="0" dirty="0">
                <a:solidFill>
                  <a:srgbClr val="D941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LO QUE ENCONTRAMOS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868680"/>
            <a:ext cx="9082735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4000"/>
              </a:lnSpc>
              <a:buNone/>
            </a:pPr>
            <a:r>
              <a:rPr lang="en-US" sz="3800" b="1" spc="-60" kern="0" dirty="0">
                <a:solidFill>
                  <a:srgbClr val="2B28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Las fortalezas de &lt;&lt;FN&gt;&gt;.</a:t>
            </a:r>
            <a:endParaRPr lang="en-US" sz="380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1874520"/>
            <a:ext cx="10607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6F6870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Todo niño es bueno en algo, y la familia debe escucharlo primero.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777240" y="2468880"/>
            <a:ext cx="1060704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2D1"/>
            </a:solidFill>
            <a:prstDash val="dash"/>
          </a:ln>
        </p:spPr>
        <p:txBody>
          <a:bodyPr/>
          <a:p/>
        </p:txBody>
      </p:sp>
      <p:sp>
        <p:nvSpPr>
          <p:cNvPr id="8" name="Text 6"/>
          <p:cNvSpPr txBox="1"/>
          <p:nvPr/>
        </p:nvSpPr>
        <p:spPr>
          <a:xfrm>
            <a:off x="1033272" y="2468880"/>
            <a:ext cx="1009497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F687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&lt;&lt;STRENGTH 1&gt;&gt;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777240" y="3639312"/>
            <a:ext cx="1060704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2D1"/>
            </a:solidFill>
            <a:prstDash val="dash"/>
          </a:ln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1033272" y="3639312"/>
            <a:ext cx="1009497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F687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&lt;&lt;STRENGTH 2&gt;&gt;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777240" y="4809744"/>
            <a:ext cx="1060704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2D1"/>
            </a:solidFill>
            <a:prstDash val="dash"/>
          </a:ln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1033272" y="4809744"/>
            <a:ext cx="1009497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F687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&lt;&lt;STRENGTH 3&gt;&gt;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814255" y="384048"/>
            <a:ext cx="17373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7800" b="1" dirty="0">
                <a:solidFill>
                  <a:srgbClr val="ECE7E5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06</a:t>
            </a:r>
            <a:endParaRPr lang="en-US" sz="78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475488"/>
            <a:ext cx="274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D9412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}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1024128" y="475488"/>
            <a:ext cx="1036289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70" kern="0" dirty="0">
                <a:solidFill>
                  <a:srgbClr val="D941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LO QUE ENCONTRAMOS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868680"/>
            <a:ext cx="9082735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4000"/>
              </a:lnSpc>
              <a:buNone/>
            </a:pPr>
            <a:r>
              <a:rPr lang="en-US" sz="3800" b="1" spc="-60" kern="0" dirty="0">
                <a:solidFill>
                  <a:srgbClr val="2B28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Dónde necesita apoyo &lt;&lt;FN&gt;&gt;.</a:t>
            </a:r>
            <a:endParaRPr lang="en-US" sz="380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1874520"/>
            <a:ext cx="10607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6F6870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Estas son las áreas más difíciles, descritas como habilidades, no como etiquetas.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777240" y="2468880"/>
            <a:ext cx="1060704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2D1"/>
            </a:solidFill>
            <a:prstDash val="dash"/>
          </a:ln>
        </p:spPr>
        <p:txBody>
          <a:bodyPr/>
          <a:p/>
        </p:txBody>
      </p:sp>
      <p:sp>
        <p:nvSpPr>
          <p:cNvPr id="8" name="Text 6"/>
          <p:cNvSpPr txBox="1"/>
          <p:nvPr/>
        </p:nvSpPr>
        <p:spPr>
          <a:xfrm>
            <a:off x="1033272" y="2468880"/>
            <a:ext cx="1009497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F687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&lt;&lt;NEED 1&gt;&gt;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777240" y="3639312"/>
            <a:ext cx="1060704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2D1"/>
            </a:solidFill>
            <a:prstDash val="dash"/>
          </a:ln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1033272" y="3639312"/>
            <a:ext cx="1009497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F687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&lt;&lt;NEED 2&gt;&gt;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777240" y="4809744"/>
            <a:ext cx="1060704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2D1"/>
            </a:solidFill>
            <a:prstDash val="dash"/>
          </a:ln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1033272" y="4809744"/>
            <a:ext cx="1009497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F687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&lt;&lt;NEED 3&gt;&gt;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814255" y="384048"/>
            <a:ext cx="17373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7800" b="1" dirty="0">
                <a:solidFill>
                  <a:srgbClr val="ECE7E5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07</a:t>
            </a:r>
            <a:endParaRPr lang="en-US" sz="78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475488"/>
            <a:ext cx="274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D9412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}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1024128" y="475488"/>
            <a:ext cx="1036289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70" kern="0" dirty="0">
                <a:solidFill>
                  <a:srgbClr val="D941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QUÉ SIGNIFICA EN EL DÍA A DÍA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868680"/>
            <a:ext cx="9082735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4000"/>
              </a:lnSpc>
              <a:buNone/>
            </a:pPr>
            <a:r>
              <a:rPr lang="en-US" sz="3800" b="1" spc="-60" kern="0" dirty="0">
                <a:solidFill>
                  <a:srgbClr val="2B28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Qué cambia en la escuela.</a:t>
            </a:r>
            <a:endParaRPr lang="en-US" sz="380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2404872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9412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01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371600" y="2148840"/>
            <a:ext cx="2834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-20" kern="0" dirty="0">
                <a:solidFill>
                  <a:srgbClr val="2B28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 el salón de clases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4297680" y="2148840"/>
            <a:ext cx="7132320" cy="86868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2D1"/>
            </a:solidFill>
            <a:prstDash val="dash"/>
          </a:ln>
        </p:spPr>
        <p:txBody>
          <a:bodyPr/>
          <a:p/>
        </p:txBody>
      </p:sp>
      <p:sp>
        <p:nvSpPr>
          <p:cNvPr id="9" name="Text 7"/>
          <p:cNvSpPr txBox="1"/>
          <p:nvPr/>
        </p:nvSpPr>
        <p:spPr>
          <a:xfrm>
            <a:off x="4553712" y="2148840"/>
            <a:ext cx="662025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F687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&lt;&lt;ACCOMMODATIONS CLASSROOM&gt;&gt;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3502152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9412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02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1371600" y="3246120"/>
            <a:ext cx="2834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-20" kern="0" dirty="0">
                <a:solidFill>
                  <a:srgbClr val="2B28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 tareas y exámenes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4297680" y="3246120"/>
            <a:ext cx="7132320" cy="86868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2D1"/>
            </a:solidFill>
            <a:prstDash val="dash"/>
          </a:ln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4553712" y="3246120"/>
            <a:ext cx="662025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F687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&lt;&lt;ACCOMMODATIONS WORK&gt;&gt;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777240" y="4599432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9412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03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1371600" y="4343400"/>
            <a:ext cx="2834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-20" kern="0" dirty="0">
                <a:solidFill>
                  <a:srgbClr val="2B28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Apoyo adicional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297680" y="4343400"/>
            <a:ext cx="7132320" cy="86868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2D1"/>
            </a:solidFill>
            <a:prstDash val="dash"/>
          </a:ln>
        </p:spPr>
        <p:txBody>
          <a:bodyPr/>
          <a:p/>
        </p:txBody>
      </p:sp>
      <p:sp>
        <p:nvSpPr>
          <p:cNvPr id="17" name="Text 15"/>
          <p:cNvSpPr txBox="1"/>
          <p:nvPr/>
        </p:nvSpPr>
        <p:spPr>
          <a:xfrm>
            <a:off x="4553712" y="4343400"/>
            <a:ext cx="662025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F687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&lt;&lt;SERVICES&gt;&gt;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777240" y="5696712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9412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04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1371600" y="5440680"/>
            <a:ext cx="2834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-20" kern="0" dirty="0">
                <a:solidFill>
                  <a:srgbClr val="2B28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 casa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4297680" y="5440680"/>
            <a:ext cx="7132320" cy="86868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2D1"/>
            </a:solidFill>
            <a:prstDash val="dash"/>
          </a:ln>
        </p:spPr>
        <p:txBody>
          <a:bodyPr/>
          <a:p/>
        </p:txBody>
      </p:sp>
      <p:sp>
        <p:nvSpPr>
          <p:cNvPr id="21" name="Text 19"/>
          <p:cNvSpPr txBox="1"/>
          <p:nvPr/>
        </p:nvSpPr>
        <p:spPr>
          <a:xfrm>
            <a:off x="4553712" y="5440680"/>
            <a:ext cx="662025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F687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&lt;&lt;HOME SUPPORT&gt;&gt;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814255" y="384048"/>
            <a:ext cx="17373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7800" b="1" dirty="0">
                <a:solidFill>
                  <a:srgbClr val="ECE7E5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08</a:t>
            </a:r>
            <a:endParaRPr lang="en-US" sz="78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475488"/>
            <a:ext cx="274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D9412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}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1024128" y="475488"/>
            <a:ext cx="1036289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70" kern="0" dirty="0">
                <a:solidFill>
                  <a:srgbClr val="D941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QUÉ SIGUE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868680"/>
            <a:ext cx="9082735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4000"/>
              </a:lnSpc>
              <a:buNone/>
            </a:pPr>
            <a:r>
              <a:rPr lang="en-US" sz="3800" b="1" spc="-60" kern="0" dirty="0">
                <a:solidFill>
                  <a:srgbClr val="2B28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Cuatro pasos, en este orden.</a:t>
            </a:r>
            <a:endParaRPr lang="en-US" sz="3800" dirty="0"/>
          </a:p>
        </p:txBody>
      </p:sp>
      <p:sp>
        <p:nvSpPr>
          <p:cNvPr id="6" name="Shape 4"/>
          <p:cNvSpPr/>
          <p:nvPr/>
        </p:nvSpPr>
        <p:spPr>
          <a:xfrm>
            <a:off x="777240" y="2194560"/>
            <a:ext cx="2560320" cy="73152"/>
          </a:xfrm>
          <a:prstGeom prst="rect">
            <a:avLst/>
          </a:prstGeom>
          <a:solidFill>
            <a:srgbClr val="D9412C"/>
          </a:solidFill>
          <a:ln/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777240" y="2267712"/>
            <a:ext cx="2560320" cy="3127248"/>
          </a:xfrm>
          <a:prstGeom prst="rect">
            <a:avLst/>
          </a:prstGeom>
          <a:solidFill>
            <a:srgbClr val="FFFFFF"/>
          </a:solidFill>
          <a:ln w="12700">
            <a:solidFill>
              <a:srgbClr val="D9D2D1"/>
            </a:solidFill>
            <a:prstDash val="solid"/>
          </a:ln>
        </p:spPr>
        <p:txBody>
          <a:bodyPr/>
          <a:p/>
        </p:txBody>
      </p:sp>
      <p:sp>
        <p:nvSpPr>
          <p:cNvPr id="8" name="Text 6"/>
          <p:cNvSpPr txBox="1"/>
          <p:nvPr/>
        </p:nvSpPr>
        <p:spPr>
          <a:xfrm>
            <a:off x="1033272" y="2542032"/>
            <a:ext cx="731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9412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01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1033272" y="2953512"/>
            <a:ext cx="2103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-20" kern="0" dirty="0">
                <a:solidFill>
                  <a:srgbClr val="2B28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Hoy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1033272" y="3730752"/>
            <a:ext cx="21031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3E3A3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Hablamos de todo y usted puede preguntar lo que quiera. No se decide nada sin usted.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3566160" y="2194560"/>
            <a:ext cx="2560320" cy="320040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2D1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3822192" y="2468880"/>
            <a:ext cx="731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9412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02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3822192" y="2880360"/>
            <a:ext cx="2103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-20" kern="0" dirty="0">
                <a:solidFill>
                  <a:srgbClr val="2B28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equipo decide en conjunto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3822192" y="3657600"/>
            <a:ext cx="21031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3E3A3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El grupo, incluyéndolo a usted, decide si &lt;&lt;FN&gt;&gt; califica para recibir servicios.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6355080" y="2194560"/>
            <a:ext cx="2560320" cy="320040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2D1"/>
            </a:solidFill>
            <a:prstDash val="solid"/>
          </a:ln>
        </p:spPr>
        <p:txBody>
          <a:bodyPr/>
          <a:p/>
        </p:txBody>
      </p:sp>
      <p:sp>
        <p:nvSpPr>
          <p:cNvPr id="16" name="Text 14"/>
          <p:cNvSpPr txBox="1"/>
          <p:nvPr/>
        </p:nvSpPr>
        <p:spPr>
          <a:xfrm>
            <a:off x="6611112" y="2468880"/>
            <a:ext cx="731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9412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03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6611112" y="2880360"/>
            <a:ext cx="2103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-20" kern="0" dirty="0">
                <a:solidFill>
                  <a:srgbClr val="2B28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Si califica, escribimos el plan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6611112" y="3657600"/>
            <a:ext cx="21031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3E3A3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Las metas, los apoyos y los servicios se ponen por escrito, con fechas y responsables.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9144000" y="2194560"/>
            <a:ext cx="2560320" cy="320040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2D1"/>
            </a:solidFill>
            <a:prstDash val="solid"/>
          </a:ln>
        </p:spPr>
        <p:txBody>
          <a:bodyPr/>
          <a:p/>
        </p:txBody>
      </p:sp>
      <p:sp>
        <p:nvSpPr>
          <p:cNvPr id="20" name="Text 18"/>
          <p:cNvSpPr txBox="1"/>
          <p:nvPr/>
        </p:nvSpPr>
        <p:spPr>
          <a:xfrm>
            <a:off x="9400032" y="2468880"/>
            <a:ext cx="731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9412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04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9400032" y="2880360"/>
            <a:ext cx="2103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-20" kern="0" dirty="0">
                <a:solidFill>
                  <a:srgbClr val="2B28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Hacemos seguimiento</a:t>
            </a:r>
            <a:endParaRPr lang="en-US" sz="1600" dirty="0"/>
          </a:p>
        </p:txBody>
      </p:sp>
      <p:sp>
        <p:nvSpPr>
          <p:cNvPr id="22" name="Text 20"/>
          <p:cNvSpPr txBox="1"/>
          <p:nvPr/>
        </p:nvSpPr>
        <p:spPr>
          <a:xfrm>
            <a:off x="9400032" y="3657600"/>
            <a:ext cx="21031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3E3A3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El plan se revisa por lo menos una vez al año, y la evaluación se repite cada tres años.</a:t>
            </a:r>
            <a:endParaRPr lang="en-US" sz="12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814255" y="384048"/>
            <a:ext cx="17373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7800" b="1" dirty="0">
                <a:solidFill>
                  <a:srgbClr val="ECE7E5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09</a:t>
            </a:r>
            <a:endParaRPr lang="en-US" sz="78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475488"/>
            <a:ext cx="274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D9412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}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1024128" y="475488"/>
            <a:ext cx="1036289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70" kern="0" dirty="0">
                <a:solidFill>
                  <a:srgbClr val="D941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SUS DERECHOS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868680"/>
            <a:ext cx="9082735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4000"/>
              </a:lnSpc>
              <a:buNone/>
            </a:pPr>
            <a:r>
              <a:rPr lang="en-US" sz="3800" b="1" spc="-60" kern="0" dirty="0">
                <a:solidFill>
                  <a:srgbClr val="2B28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Usted no es un espectador aquí.</a:t>
            </a:r>
            <a:endParaRPr lang="en-US" sz="3800" dirty="0"/>
          </a:p>
        </p:txBody>
      </p:sp>
      <p:sp>
        <p:nvSpPr>
          <p:cNvPr id="6" name="Shape 4"/>
          <p:cNvSpPr/>
          <p:nvPr/>
        </p:nvSpPr>
        <p:spPr>
          <a:xfrm>
            <a:off x="777240" y="2331720"/>
            <a:ext cx="164592" cy="164592"/>
          </a:xfrm>
          <a:prstGeom prst="rect">
            <a:avLst/>
          </a:prstGeom>
          <a:solidFill>
            <a:srgbClr val="D9412C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234440" y="2148840"/>
            <a:ext cx="10241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3E3A3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Usted es un miembro pleno del equipo. Su acuerdo importa, y su desacuerdo queda por escrito.</a:t>
            </a:r>
            <a:endParaRPr lang="en-US" sz="1550" dirty="0"/>
          </a:p>
        </p:txBody>
      </p:sp>
      <p:sp>
        <p:nvSpPr>
          <p:cNvPr id="8" name="Shape 6"/>
          <p:cNvSpPr/>
          <p:nvPr/>
        </p:nvSpPr>
        <p:spPr>
          <a:xfrm>
            <a:off x="777240" y="3154680"/>
            <a:ext cx="164592" cy="164592"/>
          </a:xfrm>
          <a:prstGeom prst="rect">
            <a:avLst/>
          </a:prstGeom>
          <a:solidFill>
            <a:srgbClr val="D9412C"/>
          </a:solidFill>
          <a:ln/>
        </p:spPr>
        <p:txBody>
          <a:bodyPr/>
          <a:p/>
        </p:txBody>
      </p:sp>
      <p:sp>
        <p:nvSpPr>
          <p:cNvPr id="9" name="Text 7"/>
          <p:cNvSpPr txBox="1"/>
          <p:nvPr/>
        </p:nvSpPr>
        <p:spPr>
          <a:xfrm>
            <a:off x="1234440" y="2971800"/>
            <a:ext cx="10241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3E3A3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Puede pedir que le vuelvan a explicar cualquier palabra, número o prueba de este informe, en palabras sencillas.</a:t>
            </a:r>
            <a:endParaRPr lang="en-US" sz="1550" dirty="0"/>
          </a:p>
        </p:txBody>
      </p:sp>
      <p:sp>
        <p:nvSpPr>
          <p:cNvPr id="10" name="Shape 8"/>
          <p:cNvSpPr/>
          <p:nvPr/>
        </p:nvSpPr>
        <p:spPr>
          <a:xfrm>
            <a:off x="777240" y="3977640"/>
            <a:ext cx="164592" cy="164592"/>
          </a:xfrm>
          <a:prstGeom prst="rect">
            <a:avLst/>
          </a:prstGeom>
          <a:solidFill>
            <a:srgbClr val="D9412C"/>
          </a:solidFill>
          <a:ln/>
        </p:spPr>
        <p:txBody>
          <a:bodyPr/>
          <a:p/>
        </p:txBody>
      </p:sp>
      <p:sp>
        <p:nvSpPr>
          <p:cNvPr id="11" name="Text 9"/>
          <p:cNvSpPr txBox="1"/>
          <p:nvPr/>
        </p:nvSpPr>
        <p:spPr>
          <a:xfrm>
            <a:off x="1234440" y="3794760"/>
            <a:ext cx="10241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3E3A3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Puede tener su propia copia del informe completo y mostrársela a quien usted confíe.</a:t>
            </a:r>
            <a:endParaRPr lang="en-US" sz="1550" dirty="0"/>
          </a:p>
        </p:txBody>
      </p:sp>
      <p:sp>
        <p:nvSpPr>
          <p:cNvPr id="12" name="Shape 10"/>
          <p:cNvSpPr/>
          <p:nvPr/>
        </p:nvSpPr>
        <p:spPr>
          <a:xfrm>
            <a:off x="777240" y="4800600"/>
            <a:ext cx="164592" cy="164592"/>
          </a:xfrm>
          <a:prstGeom prst="rect">
            <a:avLst/>
          </a:prstGeom>
          <a:solidFill>
            <a:srgbClr val="D9412C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1234440" y="4617720"/>
            <a:ext cx="10241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3E3A3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Puede estar en desacuerdo por escrito y pedir una evaluación independiente pagada por el distrito.</a:t>
            </a:r>
            <a:endParaRPr lang="en-US" sz="1550" dirty="0"/>
          </a:p>
        </p:txBody>
      </p:sp>
      <p:sp>
        <p:nvSpPr>
          <p:cNvPr id="14" name="Shape 12"/>
          <p:cNvSpPr/>
          <p:nvPr/>
        </p:nvSpPr>
        <p:spPr>
          <a:xfrm>
            <a:off x="777240" y="5623560"/>
            <a:ext cx="164592" cy="164592"/>
          </a:xfrm>
          <a:prstGeom prst="rect">
            <a:avLst/>
          </a:prstGeom>
          <a:solidFill>
            <a:srgbClr val="D9412C"/>
          </a:solidFill>
          <a:ln/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1234440" y="5440680"/>
            <a:ext cx="10241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3E3A3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Puede pedir una reunión en cualquier momento, no solo cuando la escuela la convoque.</a:t>
            </a:r>
            <a:endParaRPr lang="en-US" sz="15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D9412C"/>
          </a:solidFill>
          <a:ln/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 flipV="1">
            <a:off x="777240" y="1965960"/>
            <a:ext cx="146304" cy="146304"/>
          </a:xfrm>
          <a:prstGeom prst="line">
            <a:avLst/>
          </a:prstGeom>
          <a:noFill/>
          <a:ln w="25400">
            <a:solidFill>
              <a:srgbClr val="D9412C">
                <a:alpha val="3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 flipV="1">
            <a:off x="1033272" y="1965960"/>
            <a:ext cx="146304" cy="146304"/>
          </a:xfrm>
          <a:prstGeom prst="line">
            <a:avLst/>
          </a:prstGeom>
          <a:noFill/>
          <a:ln w="25400">
            <a:solidFill>
              <a:srgbClr val="D9412C">
                <a:alpha val="3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 flipV="1">
            <a:off x="1289304" y="1965960"/>
            <a:ext cx="146304" cy="146304"/>
          </a:xfrm>
          <a:prstGeom prst="line">
            <a:avLst/>
          </a:prstGeom>
          <a:noFill/>
          <a:ln w="25400">
            <a:solidFill>
              <a:srgbClr val="D9412C">
                <a:alpha val="3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 flipV="1">
            <a:off x="1545336" y="1965960"/>
            <a:ext cx="146304" cy="146304"/>
          </a:xfrm>
          <a:prstGeom prst="line">
            <a:avLst/>
          </a:prstGeom>
          <a:noFill/>
          <a:ln w="25400">
            <a:solidFill>
              <a:srgbClr val="D9412C">
                <a:alpha val="3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 flipV="1">
            <a:off x="1801368" y="1965960"/>
            <a:ext cx="146304" cy="146304"/>
          </a:xfrm>
          <a:prstGeom prst="line">
            <a:avLst/>
          </a:prstGeom>
          <a:noFill/>
          <a:ln w="25400">
            <a:solidFill>
              <a:srgbClr val="D9412C">
                <a:alpha val="3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 flipV="1">
            <a:off x="2057400" y="1965960"/>
            <a:ext cx="146304" cy="146304"/>
          </a:xfrm>
          <a:prstGeom prst="line">
            <a:avLst/>
          </a:prstGeom>
          <a:noFill/>
          <a:ln w="25400">
            <a:solidFill>
              <a:srgbClr val="D9412C">
                <a:alpha val="3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 flipV="1">
            <a:off x="2313432" y="1965960"/>
            <a:ext cx="146304" cy="146304"/>
          </a:xfrm>
          <a:prstGeom prst="line">
            <a:avLst/>
          </a:prstGeom>
          <a:noFill/>
          <a:ln w="25400">
            <a:solidFill>
              <a:srgbClr val="D9412C">
                <a:alpha val="3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 flipV="1">
            <a:off x="2569464" y="1965960"/>
            <a:ext cx="146304" cy="146304"/>
          </a:xfrm>
          <a:prstGeom prst="line">
            <a:avLst/>
          </a:prstGeom>
          <a:noFill/>
          <a:ln w="25400">
            <a:solidFill>
              <a:srgbClr val="D9412C">
                <a:alpha val="3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 flipV="1">
            <a:off x="2825496" y="1965960"/>
            <a:ext cx="146304" cy="146304"/>
          </a:xfrm>
          <a:prstGeom prst="line">
            <a:avLst/>
          </a:prstGeom>
          <a:noFill/>
          <a:ln w="25400">
            <a:solidFill>
              <a:srgbClr val="D9412C">
                <a:alpha val="3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 flipV="1">
            <a:off x="3081528" y="1965960"/>
            <a:ext cx="146304" cy="146304"/>
          </a:xfrm>
          <a:prstGeom prst="line">
            <a:avLst/>
          </a:prstGeom>
          <a:noFill/>
          <a:ln w="25400">
            <a:solidFill>
              <a:srgbClr val="D9412C">
                <a:alpha val="3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3" name="Shape 11"/>
          <p:cNvSpPr/>
          <p:nvPr/>
        </p:nvSpPr>
        <p:spPr>
          <a:xfrm flipV="1">
            <a:off x="3337560" y="1965960"/>
            <a:ext cx="146304" cy="146304"/>
          </a:xfrm>
          <a:prstGeom prst="line">
            <a:avLst/>
          </a:prstGeom>
          <a:noFill/>
          <a:ln w="25400">
            <a:solidFill>
              <a:srgbClr val="D9412C">
                <a:alpha val="3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 flipV="1">
            <a:off x="3593592" y="1965960"/>
            <a:ext cx="146304" cy="146304"/>
          </a:xfrm>
          <a:prstGeom prst="line">
            <a:avLst/>
          </a:prstGeom>
          <a:noFill/>
          <a:ln w="25400">
            <a:solidFill>
              <a:srgbClr val="D9412C">
                <a:alpha val="3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5" name="Shape 13"/>
          <p:cNvSpPr/>
          <p:nvPr/>
        </p:nvSpPr>
        <p:spPr>
          <a:xfrm flipV="1">
            <a:off x="3849624" y="1965960"/>
            <a:ext cx="146304" cy="146304"/>
          </a:xfrm>
          <a:prstGeom prst="line">
            <a:avLst/>
          </a:prstGeom>
          <a:noFill/>
          <a:ln w="25400">
            <a:solidFill>
              <a:srgbClr val="D9412C">
                <a:alpha val="3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 flipV="1">
            <a:off x="4105656" y="1965960"/>
            <a:ext cx="146304" cy="146304"/>
          </a:xfrm>
          <a:prstGeom prst="line">
            <a:avLst/>
          </a:prstGeom>
          <a:noFill/>
          <a:ln w="25400">
            <a:solidFill>
              <a:srgbClr val="D9412C">
                <a:alpha val="3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 flipV="1">
            <a:off x="4361688" y="1965960"/>
            <a:ext cx="146304" cy="146304"/>
          </a:xfrm>
          <a:prstGeom prst="line">
            <a:avLst/>
          </a:prstGeom>
          <a:noFill/>
          <a:ln w="25400">
            <a:solidFill>
              <a:srgbClr val="D9412C">
                <a:alpha val="3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8" name="Shape 16"/>
          <p:cNvSpPr/>
          <p:nvPr/>
        </p:nvSpPr>
        <p:spPr>
          <a:xfrm flipV="1">
            <a:off x="4617720" y="1965960"/>
            <a:ext cx="146304" cy="146304"/>
          </a:xfrm>
          <a:prstGeom prst="line">
            <a:avLst/>
          </a:prstGeom>
          <a:noFill/>
          <a:ln w="25400">
            <a:solidFill>
              <a:srgbClr val="D9412C">
                <a:alpha val="3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9" name="Shape 17"/>
          <p:cNvSpPr/>
          <p:nvPr/>
        </p:nvSpPr>
        <p:spPr>
          <a:xfrm flipV="1">
            <a:off x="4873752" y="1965960"/>
            <a:ext cx="146304" cy="146304"/>
          </a:xfrm>
          <a:prstGeom prst="line">
            <a:avLst/>
          </a:prstGeom>
          <a:noFill/>
          <a:ln w="25400">
            <a:solidFill>
              <a:srgbClr val="D9412C">
                <a:alpha val="3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20" name="Shape 18"/>
          <p:cNvSpPr/>
          <p:nvPr/>
        </p:nvSpPr>
        <p:spPr>
          <a:xfrm flipV="1">
            <a:off x="5129784" y="1965960"/>
            <a:ext cx="146304" cy="146304"/>
          </a:xfrm>
          <a:prstGeom prst="line">
            <a:avLst/>
          </a:prstGeom>
          <a:noFill/>
          <a:ln w="25400">
            <a:solidFill>
              <a:srgbClr val="D9412C">
                <a:alpha val="3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21" name="Shape 19"/>
          <p:cNvSpPr/>
          <p:nvPr/>
        </p:nvSpPr>
        <p:spPr>
          <a:xfrm flipV="1">
            <a:off x="5385816" y="1965960"/>
            <a:ext cx="146304" cy="146304"/>
          </a:xfrm>
          <a:prstGeom prst="line">
            <a:avLst/>
          </a:prstGeom>
          <a:noFill/>
          <a:ln w="25400">
            <a:solidFill>
              <a:srgbClr val="D9412C">
                <a:alpha val="3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22" name="Shape 20"/>
          <p:cNvSpPr/>
          <p:nvPr/>
        </p:nvSpPr>
        <p:spPr>
          <a:xfrm flipV="1">
            <a:off x="5641848" y="1965960"/>
            <a:ext cx="146304" cy="146304"/>
          </a:xfrm>
          <a:prstGeom prst="line">
            <a:avLst/>
          </a:prstGeom>
          <a:noFill/>
          <a:ln w="25400">
            <a:solidFill>
              <a:srgbClr val="D9412C">
                <a:alpha val="3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23" name="Shape 21"/>
          <p:cNvSpPr/>
          <p:nvPr/>
        </p:nvSpPr>
        <p:spPr>
          <a:xfrm flipV="1">
            <a:off x="5897880" y="1965960"/>
            <a:ext cx="146304" cy="146304"/>
          </a:xfrm>
          <a:prstGeom prst="line">
            <a:avLst/>
          </a:prstGeom>
          <a:noFill/>
          <a:ln w="25400">
            <a:solidFill>
              <a:srgbClr val="D9412C">
                <a:alpha val="3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24" name="Shape 22"/>
          <p:cNvSpPr/>
          <p:nvPr/>
        </p:nvSpPr>
        <p:spPr>
          <a:xfrm flipV="1">
            <a:off x="6153912" y="1965960"/>
            <a:ext cx="146304" cy="146304"/>
          </a:xfrm>
          <a:prstGeom prst="line">
            <a:avLst/>
          </a:prstGeom>
          <a:noFill/>
          <a:ln w="25400">
            <a:solidFill>
              <a:srgbClr val="D9412C">
                <a:alpha val="3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25" name="Shape 23"/>
          <p:cNvSpPr/>
          <p:nvPr/>
        </p:nvSpPr>
        <p:spPr>
          <a:xfrm flipV="1">
            <a:off x="6409944" y="1965960"/>
            <a:ext cx="146304" cy="146304"/>
          </a:xfrm>
          <a:prstGeom prst="line">
            <a:avLst/>
          </a:prstGeom>
          <a:noFill/>
          <a:ln w="25400">
            <a:solidFill>
              <a:srgbClr val="D9412C">
                <a:alpha val="3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26" name="Shape 24"/>
          <p:cNvSpPr/>
          <p:nvPr/>
        </p:nvSpPr>
        <p:spPr>
          <a:xfrm flipV="1">
            <a:off x="6665976" y="1965960"/>
            <a:ext cx="146304" cy="146304"/>
          </a:xfrm>
          <a:prstGeom prst="line">
            <a:avLst/>
          </a:prstGeom>
          <a:noFill/>
          <a:ln w="25400">
            <a:solidFill>
              <a:srgbClr val="D9412C">
                <a:alpha val="3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27" name="Shape 25"/>
          <p:cNvSpPr/>
          <p:nvPr/>
        </p:nvSpPr>
        <p:spPr>
          <a:xfrm flipV="1">
            <a:off x="6922008" y="1965960"/>
            <a:ext cx="146304" cy="146304"/>
          </a:xfrm>
          <a:prstGeom prst="line">
            <a:avLst/>
          </a:prstGeom>
          <a:noFill/>
          <a:ln w="25400">
            <a:solidFill>
              <a:srgbClr val="D9412C">
                <a:alpha val="3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28" name="Shape 26"/>
          <p:cNvSpPr/>
          <p:nvPr/>
        </p:nvSpPr>
        <p:spPr>
          <a:xfrm flipV="1">
            <a:off x="7178040" y="1965960"/>
            <a:ext cx="146304" cy="146304"/>
          </a:xfrm>
          <a:prstGeom prst="line">
            <a:avLst/>
          </a:prstGeom>
          <a:noFill/>
          <a:ln w="25400">
            <a:solidFill>
              <a:srgbClr val="D9412C">
                <a:alpha val="3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29" name="Shape 27"/>
          <p:cNvSpPr/>
          <p:nvPr/>
        </p:nvSpPr>
        <p:spPr>
          <a:xfrm flipV="1">
            <a:off x="7434072" y="1965960"/>
            <a:ext cx="146304" cy="146304"/>
          </a:xfrm>
          <a:prstGeom prst="line">
            <a:avLst/>
          </a:prstGeom>
          <a:noFill/>
          <a:ln w="25400">
            <a:solidFill>
              <a:srgbClr val="D9412C">
                <a:alpha val="3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30" name="Shape 28"/>
          <p:cNvSpPr/>
          <p:nvPr/>
        </p:nvSpPr>
        <p:spPr>
          <a:xfrm flipV="1">
            <a:off x="7690104" y="1965960"/>
            <a:ext cx="146304" cy="146304"/>
          </a:xfrm>
          <a:prstGeom prst="line">
            <a:avLst/>
          </a:prstGeom>
          <a:noFill/>
          <a:ln w="25400">
            <a:solidFill>
              <a:srgbClr val="D9412C">
                <a:alpha val="3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31" name="Shape 29"/>
          <p:cNvSpPr/>
          <p:nvPr/>
        </p:nvSpPr>
        <p:spPr>
          <a:xfrm flipV="1">
            <a:off x="7946136" y="1965960"/>
            <a:ext cx="146304" cy="146304"/>
          </a:xfrm>
          <a:prstGeom prst="line">
            <a:avLst/>
          </a:prstGeom>
          <a:noFill/>
          <a:ln w="25400">
            <a:solidFill>
              <a:srgbClr val="D9412C">
                <a:alpha val="3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32" name="Shape 30"/>
          <p:cNvSpPr/>
          <p:nvPr/>
        </p:nvSpPr>
        <p:spPr>
          <a:xfrm flipV="1">
            <a:off x="8202168" y="1965960"/>
            <a:ext cx="146304" cy="146304"/>
          </a:xfrm>
          <a:prstGeom prst="line">
            <a:avLst/>
          </a:prstGeom>
          <a:noFill/>
          <a:ln w="25400">
            <a:solidFill>
              <a:srgbClr val="D9412C">
                <a:alpha val="3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33" name="Shape 31"/>
          <p:cNvSpPr/>
          <p:nvPr/>
        </p:nvSpPr>
        <p:spPr>
          <a:xfrm flipV="1">
            <a:off x="8458200" y="1965960"/>
            <a:ext cx="146304" cy="146304"/>
          </a:xfrm>
          <a:prstGeom prst="line">
            <a:avLst/>
          </a:prstGeom>
          <a:noFill/>
          <a:ln w="25400">
            <a:solidFill>
              <a:srgbClr val="D9412C">
                <a:alpha val="3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34" name="Shape 32"/>
          <p:cNvSpPr/>
          <p:nvPr/>
        </p:nvSpPr>
        <p:spPr>
          <a:xfrm flipV="1">
            <a:off x="8714232" y="1965960"/>
            <a:ext cx="146304" cy="146304"/>
          </a:xfrm>
          <a:prstGeom prst="line">
            <a:avLst/>
          </a:prstGeom>
          <a:noFill/>
          <a:ln w="25400">
            <a:solidFill>
              <a:srgbClr val="D9412C">
                <a:alpha val="3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35" name="Shape 33"/>
          <p:cNvSpPr/>
          <p:nvPr/>
        </p:nvSpPr>
        <p:spPr>
          <a:xfrm flipV="1">
            <a:off x="8970264" y="1965960"/>
            <a:ext cx="146304" cy="146304"/>
          </a:xfrm>
          <a:prstGeom prst="line">
            <a:avLst/>
          </a:prstGeom>
          <a:noFill/>
          <a:ln w="25400">
            <a:solidFill>
              <a:srgbClr val="D9412C">
                <a:alpha val="3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36" name="Shape 34"/>
          <p:cNvSpPr/>
          <p:nvPr/>
        </p:nvSpPr>
        <p:spPr>
          <a:xfrm flipV="1">
            <a:off x="9226296" y="1965960"/>
            <a:ext cx="146304" cy="146304"/>
          </a:xfrm>
          <a:prstGeom prst="line">
            <a:avLst/>
          </a:prstGeom>
          <a:noFill/>
          <a:ln w="25400">
            <a:solidFill>
              <a:srgbClr val="D9412C">
                <a:alpha val="3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37" name="Shape 35"/>
          <p:cNvSpPr/>
          <p:nvPr/>
        </p:nvSpPr>
        <p:spPr>
          <a:xfrm flipV="1">
            <a:off x="9482328" y="1965960"/>
            <a:ext cx="146304" cy="146304"/>
          </a:xfrm>
          <a:prstGeom prst="line">
            <a:avLst/>
          </a:prstGeom>
          <a:noFill/>
          <a:ln w="25400">
            <a:solidFill>
              <a:srgbClr val="D9412C">
                <a:alpha val="3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38" name="Shape 36"/>
          <p:cNvSpPr/>
          <p:nvPr/>
        </p:nvSpPr>
        <p:spPr>
          <a:xfrm flipV="1">
            <a:off x="9738360" y="1965960"/>
            <a:ext cx="146304" cy="146304"/>
          </a:xfrm>
          <a:prstGeom prst="line">
            <a:avLst/>
          </a:prstGeom>
          <a:noFill/>
          <a:ln w="25400">
            <a:solidFill>
              <a:srgbClr val="D9412C">
                <a:alpha val="3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39" name="Shape 37"/>
          <p:cNvSpPr/>
          <p:nvPr/>
        </p:nvSpPr>
        <p:spPr>
          <a:xfrm flipV="1">
            <a:off x="9994392" y="1965960"/>
            <a:ext cx="146304" cy="146304"/>
          </a:xfrm>
          <a:prstGeom prst="line">
            <a:avLst/>
          </a:prstGeom>
          <a:noFill/>
          <a:ln w="25400">
            <a:solidFill>
              <a:srgbClr val="D9412C">
                <a:alpha val="3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0" name="Shape 38"/>
          <p:cNvSpPr/>
          <p:nvPr/>
        </p:nvSpPr>
        <p:spPr>
          <a:xfrm flipV="1">
            <a:off x="10250424" y="1965960"/>
            <a:ext cx="146304" cy="146304"/>
          </a:xfrm>
          <a:prstGeom prst="line">
            <a:avLst/>
          </a:prstGeom>
          <a:noFill/>
          <a:ln w="25400">
            <a:solidFill>
              <a:srgbClr val="D9412C">
                <a:alpha val="3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1" name="Shape 39"/>
          <p:cNvSpPr/>
          <p:nvPr/>
        </p:nvSpPr>
        <p:spPr>
          <a:xfrm flipV="1">
            <a:off x="10506456" y="1965960"/>
            <a:ext cx="146304" cy="146304"/>
          </a:xfrm>
          <a:prstGeom prst="line">
            <a:avLst/>
          </a:prstGeom>
          <a:noFill/>
          <a:ln w="25400">
            <a:solidFill>
              <a:srgbClr val="D9412C">
                <a:alpha val="3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2" name="Shape 40"/>
          <p:cNvSpPr/>
          <p:nvPr/>
        </p:nvSpPr>
        <p:spPr>
          <a:xfrm flipV="1">
            <a:off x="10762488" y="1965960"/>
            <a:ext cx="146304" cy="146304"/>
          </a:xfrm>
          <a:prstGeom prst="line">
            <a:avLst/>
          </a:prstGeom>
          <a:noFill/>
          <a:ln w="25400">
            <a:solidFill>
              <a:srgbClr val="D9412C">
                <a:alpha val="3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3" name="Shape 41"/>
          <p:cNvSpPr/>
          <p:nvPr/>
        </p:nvSpPr>
        <p:spPr>
          <a:xfrm flipV="1">
            <a:off x="11018520" y="1965960"/>
            <a:ext cx="146304" cy="146304"/>
          </a:xfrm>
          <a:prstGeom prst="line">
            <a:avLst/>
          </a:prstGeom>
          <a:noFill/>
          <a:ln w="25400">
            <a:solidFill>
              <a:srgbClr val="D9412C">
                <a:alpha val="3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4" name="Shape 42"/>
          <p:cNvSpPr/>
          <p:nvPr/>
        </p:nvSpPr>
        <p:spPr>
          <a:xfrm flipV="1">
            <a:off x="11274552" y="1965960"/>
            <a:ext cx="146304" cy="146304"/>
          </a:xfrm>
          <a:prstGeom prst="line">
            <a:avLst/>
          </a:prstGeom>
          <a:noFill/>
          <a:ln w="25400">
            <a:solidFill>
              <a:srgbClr val="D9412C">
                <a:alpha val="3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5" name="Shape 43"/>
          <p:cNvSpPr/>
          <p:nvPr/>
        </p:nvSpPr>
        <p:spPr>
          <a:xfrm flipV="1">
            <a:off x="11530584" y="1965960"/>
            <a:ext cx="146304" cy="146304"/>
          </a:xfrm>
          <a:prstGeom prst="line">
            <a:avLst/>
          </a:prstGeom>
          <a:noFill/>
          <a:ln w="25400">
            <a:solidFill>
              <a:srgbClr val="D9412C">
                <a:alpha val="3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6" name="Shape 44"/>
          <p:cNvSpPr/>
          <p:nvPr/>
        </p:nvSpPr>
        <p:spPr>
          <a:xfrm flipV="1">
            <a:off x="11786616" y="1965960"/>
            <a:ext cx="146304" cy="146304"/>
          </a:xfrm>
          <a:prstGeom prst="line">
            <a:avLst/>
          </a:prstGeom>
          <a:noFill/>
          <a:ln w="25400">
            <a:solidFill>
              <a:srgbClr val="D9412C">
                <a:alpha val="3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7" name="Text 45"/>
          <p:cNvSpPr txBox="1"/>
          <p:nvPr/>
        </p:nvSpPr>
        <p:spPr>
          <a:xfrm>
            <a:off x="1051560" y="2560320"/>
            <a:ext cx="95097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600" b="1" spc="-100" kern="0" dirty="0">
                <a:solidFill>
                  <a:srgbClr val="EDE9E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¿Qué le gustaría preguntar?</a:t>
            </a:r>
            <a:endParaRPr lang="en-US" sz="4600" dirty="0"/>
          </a:p>
        </p:txBody>
      </p:sp>
      <p:sp>
        <p:nvSpPr>
          <p:cNvPr id="48" name="Text 46"/>
          <p:cNvSpPr txBox="1"/>
          <p:nvPr/>
        </p:nvSpPr>
        <p:spPr>
          <a:xfrm>
            <a:off x="1051560" y="3886200"/>
            <a:ext cx="8778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B8B2B6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Ninguna pregunta sobre su hijo o hija es demasiado pequeña para hacerla aquí.</a:t>
            </a:r>
            <a:endParaRPr lang="en-US" sz="1900" dirty="0"/>
          </a:p>
        </p:txBody>
      </p:sp>
      <p:sp>
        <p:nvSpPr>
          <p:cNvPr id="49" name="Text 47"/>
          <p:cNvSpPr txBox="1"/>
          <p:nvPr/>
        </p:nvSpPr>
        <p:spPr>
          <a:xfrm>
            <a:off x="1051560" y="589788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F687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&lt;&lt;PSYCH&gt;&gt;  ·  Psicólogo(a) escolar  ·  &lt;&lt;PSYCH EMAIL&gt;&gt;  ·  &lt;&lt;PSYCH PHONE&gt;&gt;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ark-v-dar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" y="2057400"/>
            <a:ext cx="777240" cy="7772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7240" y="3063240"/>
            <a:ext cx="10607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spc="-60" kern="0" dirty="0">
                <a:solidFill>
                  <a:srgbClr val="2B28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Gratis de Valentine Labs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777240" y="3749040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E3A3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Esta presentación es suya: edítela, cámbiele el nombre, póngale el logo de su distrito y úsela en cada reunión. No hace falta dar crédito.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777240" y="4434840"/>
            <a:ext cx="8778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E3A3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Más herramientas gratis para psicólogos escolares (en inglés): calculadora de puntajes, calculadora de fechas, creador de tablas y gráficas APA, descripciones sencillas de pruebas y una plantilla de informe: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777240" y="5212080"/>
            <a:ext cx="8778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D9412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valentine-labs.com/resources/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Valentine Labs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Cómo entender la evaluación de su hijo o hija</dc:title>
  <dc:subject>PptxGenJS Presentation</dc:subject>
  <dc:creator>Valentine Labs</dc:creator>
  <cp:lastModifiedBy>Valentine Labs</cp:lastModifiedBy>
  <cp:revision>1</cp:revision>
  <dcterms:created xsi:type="dcterms:W3CDTF">2026-09-11T12:28:59Z</dcterms:created>
  <dcterms:modified xsi:type="dcterms:W3CDTF">2026-09-11T12:28:59Z</dcterms:modified>
  <dc:language>es-US</dc:language>
</cp:coreProperties>
</file>